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3" r:id="rId7"/>
    <p:sldId id="267" r:id="rId8"/>
    <p:sldId id="268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B62E2-5E42-4803-A239-55CDBDE2234E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2A58-321B-4D30-9B53-EECB0CE9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2A58-321B-4D30-9B53-EECB0CE983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3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6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7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0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457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33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074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7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1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5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0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1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2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9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5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0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4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9CF95A-C5E9-4C99-82E4-05AB3D988BF5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86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024" y="1305561"/>
            <a:ext cx="11114315" cy="31372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ПОЛИПРОПИЛЕНОВОЙ НИТИ, МОДИФИЦИРОВАННОЙ В ПРОЦЕССЕ ПОЛУЧЕНИЯ ЖЕЛЕЗОСОДЕРЖАЩИМИ НАНОЧАСТИЦАМИ, СТАБИЛИЗИРОВАННЫМИ РАЗЛИЧНЫМИ ПОЛИОЛЕФИНАМИ</a:t>
            </a:r>
            <a:endParaRPr lang="ru-RU" sz="3600" b="1" strike="sngStrik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7" y="282191"/>
            <a:ext cx="1536353" cy="518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638" y="4612503"/>
            <a:ext cx="7521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99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 гр. НИ-41: Смирнов Кирилл Александрович</a:t>
            </a:r>
          </a:p>
          <a:p>
            <a:pPr>
              <a:buSzPts val="99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ВКР: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д.т.н., профессор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Пророкова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Наталия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Петровна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Консультант по безопасности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экологичности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к.т.н., доцент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Крайнова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Анастасия Евгеньевна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SzPts val="99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20" y="648861"/>
            <a:ext cx="8534400" cy="1632115"/>
          </a:xfrm>
        </p:spPr>
        <p:txBody>
          <a:bodyPr>
            <a:noAutofit/>
          </a:bodyPr>
          <a:lstStyle/>
          <a:p>
            <a:r>
              <a:rPr lang="ru-RU" sz="1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Смирнов </a:t>
            </a:r>
            <a: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К.А.,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Глухенко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М.Ю., Вавилова С.Ю., </a:t>
            </a:r>
            <a:r>
              <a:rPr lang="ru-RU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Пророкова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Н.П. Свойства полипропиленовых нитей, модифицированных в процессе получения металлсодержащими </a:t>
            </a:r>
            <a:r>
              <a:rPr lang="ru-RU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наночастицами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стабилизированными инертными полимерами / Физика волокнистых материалов: структура, свойства, наукоемкие технологии и материалы: сб. материалов ХXV </a:t>
            </a:r>
            <a:r>
              <a:rPr lang="ru-RU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форума «SMARTEX-2022», 25 августа 2022 года, 6–7 октября 2022 года. – Иваново: ИВГПУ, 2022.– с. 305-309</a:t>
            </a:r>
            <a:b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115" y="70338"/>
            <a:ext cx="11223172" cy="6594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работы изложены в следующих  публикациях: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77" y="2185841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6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Смирнов </a:t>
            </a:r>
            <a:r>
              <a:rPr lang="ru-RU" sz="16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К.А.,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Пророкова</a:t>
            </a:r>
            <a:r>
              <a:rPr lang="ru-RU" sz="1600" baseline="30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Н.П. Композиционные волокнистые полипропиленовые материалы с повышенной прочностью / Качество жизни: архитектура, строительство, транспорт, образование: сб. материалов </a:t>
            </a:r>
            <a:r>
              <a:rPr lang="ru-RU" sz="1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Междунар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науч.-</a:t>
            </a:r>
            <a:r>
              <a:rPr lang="ru-RU" sz="1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практ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конференции. – Иваново: ИВГПУ, 2023. – С. 194-197.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620" y="1618879"/>
            <a:ext cx="3383752" cy="5154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052" t="1421" r="1420"/>
          <a:stretch/>
        </p:blipFill>
        <p:spPr>
          <a:xfrm rot="5400000">
            <a:off x="1100957" y="2608342"/>
            <a:ext cx="3449474" cy="4881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88338" y="6522011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5474" y="1072662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88" y="2732315"/>
            <a:ext cx="9915212" cy="3799113"/>
          </a:xfrm>
        </p:spPr>
        <p:txBody>
          <a:bodyPr>
            <a:noAutofit/>
          </a:bodyPr>
          <a:lstStyle/>
          <a:p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решались следующие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оценивалось влияние на прочность полипропиленовых нитей введения в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  железосодержащих </a:t>
            </a:r>
            <a:r>
              <a:rPr lang="ru-RU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стабилизированных ПЭНП и ПЭВП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ДСК определялись зависимости удельной теплоемкости от температуры неориентированных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 нитей;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оценивалось влияние на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ПП нитей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в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000" strike="sngStrike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анализировалась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в протекании процессов получения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нитей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модифицировании железосодержащими частицами, стабилизированными ПЭНП и ПЭВП.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3384" y="0"/>
            <a:ext cx="8534400" cy="1195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исследования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446" y="994259"/>
            <a:ext cx="11787554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настоящей работы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являлось исследование структуры и свойств формуемых из расплава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полипропилена (ПП)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комплексных текстильных нитей с добавками малых количеств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полиэтилена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плотности (ПЭНП) и полиэтилена высокой плотности (ПЭВП).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2211" y="6488668"/>
            <a:ext cx="205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9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6589" y="0"/>
            <a:ext cx="8534400" cy="15386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9" y="-1"/>
            <a:ext cx="4702628" cy="539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4702629" cy="54042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6651" y="5932103"/>
            <a:ext cx="1139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позволяют имитировать условия производственного процесса формования нитей из расплава и их ориентационного вытягивания.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82280" y="5434418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Стенд СФПВ-1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26674" y="5419863"/>
            <a:ext cx="171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Стенд ОСВ-1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150534" y="6536676"/>
            <a:ext cx="136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4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492" y="7674796"/>
            <a:ext cx="7041874" cy="7902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9220"/>
            <a:ext cx="12390633" cy="1354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РАЗРЫВНЫЕ ПОЛУЦИКЛОВЫЕ ХАРАКТЕРИСТИКИ ПОЛИПРОПИЛЕНОВЫХ НИТЕЙ ВИДА ПОЛИМЕРА - СТАБИЛИЗАТОРА ЖЕЛЕЗОСОДЕРЖАЩИХ НАНОЧАСТИЦ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20835"/>
              </p:ext>
            </p:extLst>
          </p:nvPr>
        </p:nvGraphicFramePr>
        <p:xfrm>
          <a:off x="779613" y="2311440"/>
          <a:ext cx="10808414" cy="43730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84126">
                  <a:extLst>
                    <a:ext uri="{9D8B030D-6E8A-4147-A177-3AD203B41FA5}">
                      <a16:colId xmlns:a16="http://schemas.microsoft.com/office/drawing/2014/main" val="425548809"/>
                    </a:ext>
                  </a:extLst>
                </a:gridCol>
                <a:gridCol w="3455621">
                  <a:extLst>
                    <a:ext uri="{9D8B030D-6E8A-4147-A177-3AD203B41FA5}">
                      <a16:colId xmlns:a16="http://schemas.microsoft.com/office/drawing/2014/main" val="2160213156"/>
                    </a:ext>
                  </a:extLst>
                </a:gridCol>
                <a:gridCol w="3368667">
                  <a:extLst>
                    <a:ext uri="{9D8B030D-6E8A-4147-A177-3AD203B41FA5}">
                      <a16:colId xmlns:a16="http://schemas.microsoft.com/office/drawing/2014/main" val="2625327487"/>
                    </a:ext>
                  </a:extLst>
                </a:gridCol>
              </a:tblGrid>
              <a:tr h="1150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Концентрация железосодержащих </a:t>
                      </a:r>
                      <a:r>
                        <a:rPr lang="ru-RU" sz="1800" dirty="0" err="1">
                          <a:effectLst/>
                        </a:rPr>
                        <a:t>наночастиц</a:t>
                      </a:r>
                      <a:r>
                        <a:rPr lang="ru-RU" sz="1800" dirty="0">
                          <a:effectLst/>
                        </a:rPr>
                        <a:t> в нити,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 масс.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Удельная разрывная нагрузка,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мПа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ru-RU" sz="1800" dirty="0" err="1">
                          <a:effectLst/>
                        </a:rPr>
                        <a:t>сН</a:t>
                      </a:r>
                      <a:r>
                        <a:rPr lang="ru-RU" sz="1800" dirty="0">
                          <a:effectLst/>
                        </a:rPr>
                        <a:t>/Текс)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Относительное разрывное удлинение,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extLst>
                  <a:ext uri="{0D108BD9-81ED-4DB2-BD59-A6C34878D82A}">
                    <a16:rowId xmlns:a16="http://schemas.microsoft.com/office/drawing/2014/main" val="3695513192"/>
                  </a:ext>
                </a:extLst>
              </a:tr>
              <a:tr h="2855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Немодифицированная</a:t>
                      </a:r>
                      <a:r>
                        <a:rPr lang="ru-RU" sz="1800" dirty="0">
                          <a:effectLst/>
                        </a:rPr>
                        <a:t> нить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183183"/>
                  </a:ext>
                </a:extLst>
              </a:tr>
              <a:tr h="309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564.8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22.8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62.0 ± 2.5)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37.2 ± 3.4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extLst>
                  <a:ext uri="{0D108BD9-81ED-4DB2-BD59-A6C34878D82A}">
                    <a16:rowId xmlns:a16="http://schemas.microsoft.com/office/drawing/2014/main" val="2647317215"/>
                  </a:ext>
                </a:extLst>
              </a:tr>
              <a:tr h="2855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Стабилизация полиэтиленом низкой плотности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97449"/>
                  </a:ext>
                </a:extLst>
              </a:tr>
              <a:tr h="334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881.1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61.2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96.7 ± 6.7)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32.9 ± 1.8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extLst>
                  <a:ext uri="{0D108BD9-81ED-4DB2-BD59-A6C34878D82A}">
                    <a16:rowId xmlns:a16="http://schemas.microsoft.com/office/drawing/2014/main" val="400052308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795.4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22.7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87.3 ± 2.5)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33.9 ± 2.9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extLst>
                  <a:ext uri="{0D108BD9-81ED-4DB2-BD59-A6C34878D82A}">
                    <a16:rowId xmlns:a16="http://schemas.microsoft.com/office/drawing/2014/main" val="592361530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744.6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55.9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81.7 ± 6.1)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36.2 ± 3.0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extLst>
                  <a:ext uri="{0D108BD9-81ED-4DB2-BD59-A6C34878D82A}">
                    <a16:rowId xmlns:a16="http://schemas.microsoft.com/office/drawing/2014/main" val="130552677"/>
                  </a:ext>
                </a:extLst>
              </a:tr>
              <a:tr h="2855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Стабилизация полиэтиленом высокой плотности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271661"/>
                  </a:ext>
                </a:extLst>
              </a:tr>
              <a:tr h="334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553.0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37.4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60.7 ± 4.1)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43.5 ± 5.0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extLst>
                  <a:ext uri="{0D108BD9-81ED-4DB2-BD59-A6C34878D82A}">
                    <a16:rowId xmlns:a16="http://schemas.microsoft.com/office/drawing/2014/main" val="162586386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495.6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59.2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54.4 ± 6.5)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42.3 ± 4.4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extLst>
                  <a:ext uri="{0D108BD9-81ED-4DB2-BD59-A6C34878D82A}">
                    <a16:rowId xmlns:a16="http://schemas.microsoft.com/office/drawing/2014/main" val="419637223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440.9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61.0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48.4 ± 6.7)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44.5 ± 2.0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1" marR="51711" marT="0" marB="0"/>
                </a:tc>
                <a:extLst>
                  <a:ext uri="{0D108BD9-81ED-4DB2-BD59-A6C34878D82A}">
                    <a16:rowId xmlns:a16="http://schemas.microsoft.com/office/drawing/2014/main" val="34258815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5680" y="6499794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6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40" y="2930810"/>
            <a:ext cx="4541960" cy="1588436"/>
          </a:xfrm>
        </p:spPr>
        <p:txBody>
          <a:bodyPr>
            <a:noAutofit/>
          </a:bodyPr>
          <a:lstStyle/>
          <a:p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–сформованных без добавок; 2 – сформованных с добавкой 7.5 % масс. железосодержащих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стабилизированных ПЭНП; 3 – сформованных с добавкой 7.5 % масс. железосодержащих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стабилизированных ПЭВП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502" y="0"/>
            <a:ext cx="10537372" cy="11869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strike="sngStrik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зависимостей удельной теплоемкости от температуры неориентированных ПП нитей (метод ДСК):</a:t>
            </a:r>
            <a:endParaRPr lang="ru-RU" sz="3600" strike="sngStrik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88" y="1612311"/>
            <a:ext cx="6398705" cy="49278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059959" y="648866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8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371" y="359229"/>
            <a:ext cx="11941629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СОДЕРЖАНИЯ ПОЛИЭТИЛЕНА В СМЕСИ С ПОЛИПРОПИЛЕНОМ НА РАЗРЫВНЫЕ ПОЛУЦИКЛОВЫЕ ХАРАКТЕРИСТИКИ НИТЕЙ, СФОРМОВАННЫХ ИЗ ПОЛИМЕРНЫХ СМЕСЕЙ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39478"/>
              </p:ext>
            </p:extLst>
          </p:nvPr>
        </p:nvGraphicFramePr>
        <p:xfrm>
          <a:off x="704147" y="2224970"/>
          <a:ext cx="10387173" cy="42951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56753">
                  <a:extLst>
                    <a:ext uri="{9D8B030D-6E8A-4147-A177-3AD203B41FA5}">
                      <a16:colId xmlns:a16="http://schemas.microsoft.com/office/drawing/2014/main" val="1533937358"/>
                    </a:ext>
                  </a:extLst>
                </a:gridCol>
                <a:gridCol w="198729">
                  <a:extLst>
                    <a:ext uri="{9D8B030D-6E8A-4147-A177-3AD203B41FA5}">
                      <a16:colId xmlns:a16="http://schemas.microsoft.com/office/drawing/2014/main" val="1440482355"/>
                    </a:ext>
                  </a:extLst>
                </a:gridCol>
                <a:gridCol w="4068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3115">
                  <a:extLst>
                    <a:ext uri="{9D8B030D-6E8A-4147-A177-3AD203B41FA5}">
                      <a16:colId xmlns:a16="http://schemas.microsoft.com/office/drawing/2014/main" val="2581867111"/>
                    </a:ext>
                  </a:extLst>
                </a:gridCol>
              </a:tblGrid>
              <a:tr h="63797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полиэтилена в </a:t>
                      </a:r>
                      <a:r>
                        <a:rPr lang="ru-RU" sz="1800" dirty="0" smtClean="0">
                          <a:effectLst/>
                        </a:rPr>
                        <a:t> меси</a:t>
                      </a:r>
                      <a:r>
                        <a:rPr lang="ru-RU" sz="1800" dirty="0">
                          <a:effectLst/>
                        </a:rPr>
                        <a:t>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Удельная разрывная нагрузка,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мПа (</a:t>
                      </a:r>
                      <a:r>
                        <a:rPr lang="ru-RU" sz="1800" dirty="0" err="1" smtClean="0">
                          <a:effectLst/>
                        </a:rPr>
                        <a:t>сН</a:t>
                      </a:r>
                      <a:r>
                        <a:rPr lang="ru-RU" sz="1800" dirty="0" smtClean="0">
                          <a:effectLst/>
                        </a:rPr>
                        <a:t>/Текс)</a:t>
                      </a:r>
                      <a:endParaRPr lang="ru-RU" sz="1800" dirty="0">
                        <a:effectLst/>
                      </a:endParaRPr>
                    </a:p>
                  </a:txBody>
                  <a:tcPr marL="47214" marR="47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Относительное разрывное удлинение,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extLst>
                  <a:ext uri="{0D108BD9-81ED-4DB2-BD59-A6C34878D82A}">
                    <a16:rowId xmlns:a16="http://schemas.microsoft.com/office/drawing/2014/main" val="811744445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564.8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22.8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62.0 ± 2.5)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37.2 ± 3.4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extLst>
                  <a:ext uri="{0D108BD9-81ED-4DB2-BD59-A6C34878D82A}">
                    <a16:rowId xmlns:a16="http://schemas.microsoft.com/office/drawing/2014/main" val="33304091"/>
                  </a:ext>
                </a:extLst>
              </a:tr>
              <a:tr h="25211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Полиэтилен низкой плотности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64611"/>
                  </a:ext>
                </a:extLst>
              </a:tr>
              <a:tr h="34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594.9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17.3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65.3 ± 1.9)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36.7 ± 2.1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extLst>
                  <a:ext uri="{0D108BD9-81ED-4DB2-BD59-A6C34878D82A}">
                    <a16:rowId xmlns:a16="http://schemas.microsoft.com/office/drawing/2014/main" val="3454285594"/>
                  </a:ext>
                </a:extLst>
              </a:tr>
              <a:tr h="370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604.9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25.5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66.4 ± 2.8)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36.2 ± 3.0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extLst>
                  <a:ext uri="{0D108BD9-81ED-4DB2-BD59-A6C34878D82A}">
                    <a16:rowId xmlns:a16="http://schemas.microsoft.com/office/drawing/2014/main" val="2017706603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567.6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19.1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62.3 ± 2.1)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32.9 ± 1.8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extLst>
                  <a:ext uri="{0D108BD9-81ED-4DB2-BD59-A6C34878D82A}">
                    <a16:rowId xmlns:a16="http://schemas.microsoft.com/office/drawing/2014/main" val="318992524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7.50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558.4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38.3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61.3 ± 4.2)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33.9 ± 2.9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extLst>
                  <a:ext uri="{0D108BD9-81ED-4DB2-BD59-A6C34878D82A}">
                    <a16:rowId xmlns:a16="http://schemas.microsoft.com/office/drawing/2014/main" val="57635582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15.00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450.0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21.9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49.4 ± 2.4)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44.8 ± 4.2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extLst>
                  <a:ext uri="{0D108BD9-81ED-4DB2-BD59-A6C34878D82A}">
                    <a16:rowId xmlns:a16="http://schemas.microsoft.com/office/drawing/2014/main" val="3281803505"/>
                  </a:ext>
                </a:extLst>
              </a:tr>
              <a:tr h="25211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Полиэтилен высокой плотности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548910"/>
                  </a:ext>
                </a:extLst>
              </a:tr>
              <a:tr h="316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476.5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32.8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52.3 ± 3.6)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42.5 ± 1.8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extLst>
                  <a:ext uri="{0D108BD9-81ED-4DB2-BD59-A6C34878D82A}">
                    <a16:rowId xmlns:a16="http://schemas.microsoft.com/office/drawing/2014/main" val="1283975129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470.1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27.3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51.6 ± 3.0)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45.7 ± 4.0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extLst>
                  <a:ext uri="{0D108BD9-81ED-4DB2-BD59-A6C34878D82A}">
                    <a16:rowId xmlns:a16="http://schemas.microsoft.com/office/drawing/2014/main" val="3617965018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440.9 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25.5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48.4 ± 2.8)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47.5 ± 4.0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14" marR="47214" marT="0" marB="0"/>
                </a:tc>
                <a:extLst>
                  <a:ext uri="{0D108BD9-81ED-4DB2-BD59-A6C34878D82A}">
                    <a16:rowId xmlns:a16="http://schemas.microsoft.com/office/drawing/2014/main" val="318018876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059959" y="648866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1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463" y="0"/>
            <a:ext cx="11764537" cy="15070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Внешний вид ПП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филамента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модифицированного железосодержащими частицами, стабилизированными ПЭНП: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13722" y="3246119"/>
          <a:ext cx="5964555" cy="365760"/>
        </p:xfrm>
        <a:graphic>
          <a:graphicData uri="http://schemas.openxmlformats.org/drawingml/2006/table">
            <a:tbl>
              <a:tblPr/>
              <a:tblGrid>
                <a:gridCol w="315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620" y="1730828"/>
            <a:ext cx="3576101" cy="3750262"/>
          </a:xfrm>
          <a:prstGeom prst="rect">
            <a:avLst/>
          </a:prstGeom>
          <a:noFill/>
        </p:spPr>
      </p:pic>
      <p:pic>
        <p:nvPicPr>
          <p:cNvPr id="1025" name="Picture 1" descr="Р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886" y="1662328"/>
            <a:ext cx="4947296" cy="37133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67891" y="5583841"/>
            <a:ext cx="4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26679" y="5485869"/>
            <a:ext cx="50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932714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а) метод оптической микроскопии (увеличение 400 раз); </a:t>
            </a:r>
          </a:p>
          <a:p>
            <a:r>
              <a:rPr lang="ru-RU" sz="2000" dirty="0" smtClean="0"/>
              <a:t>б) метод сканирующей электронной микроскопии (увеличение 650 раз)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059959" y="6533447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725" y="163286"/>
            <a:ext cx="11017932" cy="1981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Внешний вид ПП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филамента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модифицированного железосодержащими частицами, стабилизированными ПЭВП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57207" y="2262504"/>
          <a:ext cx="6077585" cy="2332990"/>
        </p:xfrm>
        <a:graphic>
          <a:graphicData uri="http://schemas.openxmlformats.org/drawingml/2006/table">
            <a:tbl>
              <a:tblPr/>
              <a:tblGrid>
                <a:gridCol w="302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299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794" name="Picture 2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343" y="2340428"/>
            <a:ext cx="3690257" cy="2779083"/>
          </a:xfrm>
          <a:prstGeom prst="rect">
            <a:avLst/>
          </a:prstGeom>
          <a:noFill/>
        </p:spPr>
      </p:pic>
      <p:pic>
        <p:nvPicPr>
          <p:cNvPr id="33793" name="Picture 1" descr="Р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514" y="2329542"/>
            <a:ext cx="3672115" cy="27540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31029" y="5236027"/>
            <a:ext cx="5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47857" y="5236029"/>
            <a:ext cx="402772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5429" y="5823857"/>
            <a:ext cx="1162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 – невытянутая нить, б – нить после ориентационного вытягивания. Содержание </a:t>
            </a:r>
            <a:r>
              <a:rPr lang="ru-RU" sz="2000" dirty="0" err="1" smtClean="0"/>
              <a:t>наночастиц</a:t>
            </a:r>
            <a:r>
              <a:rPr lang="ru-RU" sz="2000" dirty="0" smtClean="0"/>
              <a:t> железа – 0,5% масс. Метод оптической микроскопии (увеличение 400 раз)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059959" y="648866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202076"/>
            <a:ext cx="11038601" cy="5044612"/>
          </a:xfrm>
        </p:spPr>
        <p:txBody>
          <a:bodyPr>
            <a:noAutofit/>
          </a:bodyPr>
          <a:lstStyle/>
          <a:p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Установлено, что при получении из расплава ПП нитей с использованием в качестве наполнителей малых количеств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железодержащих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стабилизированных полиэтиленами, применение в качестве стабилизатора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ПЭНП обеспечивает придание нитям повышенной прочности.</a:t>
            </a:r>
            <a:b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Показано, что структура ПП нитей, модифицированных стабилизированными ПЭНП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наночастицами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характеризуется высокой равномерностью. </a:t>
            </a:r>
            <a:b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Установлено, что использование в качестве стабилизатора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ПЭВП приводит к снижению разрывной нагрузки нити, хотя ПЭВП не оказывает отрицательного влияния на протекание процесса кристаллизации ПП. </a:t>
            </a:r>
            <a:b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Выявлена причина падения прочности нити при введении в ее структуру даже незначительных количеств ПЭВП: указанное явление связано с образованием в расплаве полипропилена частиц геля, которые представляют собой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непроплавленные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остатки сравнительно крупных частиц ПЭВП. Их включение в структуру ПП нити приводит к значительному повышению неравномерности её структуры и повышению обрывности в процессе ориентационного вытягивания.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0942" y="-237393"/>
            <a:ext cx="8534400" cy="113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59959" y="648866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4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347</TotalTime>
  <Words>673</Words>
  <Application>Microsoft Office PowerPoint</Application>
  <PresentationFormat>Широкоэкранный</PresentationFormat>
  <Paragraphs>104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     Для этого решались следующие задачи: 1. оценивалось влияние на прочность полипропиленовых нитей введения в ПП  железосодержащих наночастиц, стабилизированных ПЭНП и ПЭВП;  2. методом ДСК определялись зависимости удельной теплоемкости от температуры неориентированных ПП нитей;  3. оценивалось влияние на прочность ПП нитей введения в ПП;  4. анализировалась разница в протекании процессов получения ПП нитей при модифицировании железосодержащими частицами, стабилизированными ПЭНП и ПЭВП. </vt:lpstr>
      <vt:lpstr>Презентация PowerPoint</vt:lpstr>
      <vt:lpstr>Презентация PowerPoint</vt:lpstr>
      <vt:lpstr> 1 –сформованных без добавок; 2 – сформованных с добавкой 7.5 % масс. железосодержащих наночастиц, стабилизированных ПЭНП; 3 – сформованных с добавкой 7.5 % масс. железосодержащих наночастиц, стабилизированных ПЭВП</vt:lpstr>
      <vt:lpstr>Презентация PowerPoint</vt:lpstr>
      <vt:lpstr>Внешний вид ПП филамента, модифицированного железосодержащими частицами, стабилизированными ПЭНП:</vt:lpstr>
      <vt:lpstr>Внешний вид ПП филамента, модифицированного железосодержащими частицами, стабилизированными ПЭВП</vt:lpstr>
      <vt:lpstr>1. Установлено, что при получении из расплава ПП нитей с использованием в качестве наполнителей малых количеств железодержащих наночастиц, стабилизированных полиэтиленами, применение в качестве стабилизатора наночастиц ПЭНП обеспечивает придание нитям повышенной прочности.   2. Показано, что структура ПП нитей, модифицированных стабилизированными ПЭНП наночастицами, характеризуется высокой равномерностью.    3. Установлено, что использование в качестве стабилизатора наночастиц ПЭВП приводит к снижению разрывной нагрузки нити, хотя ПЭВП не оказывает отрицательного влияния на протекание процесса кристаллизации ПП.    4. Выявлена причина падения прочности нити при введении в ее структуру даже незначительных количеств ПЭВП: указанное явление связано с образованием в расплаве полипропилена частиц геля, которые представляют собой непроплавленные остатки сравнительно крупных частиц ПЭВП. Их включение в структуру ПП нити приводит к значительному повышению неравномерности её структуры и повышению обрывности в процессе ориентационного вытягивания.</vt:lpstr>
      <vt:lpstr>1. Смирнов К.А., Глухенко М.Ю., Вавилова С.Ю., Пророкова Н.П. Свойства полипропиленовых нитей, модифицированных в процессе получения металлсодержащими наночастицами, стабилизированными инертными полимерами / Физика волокнистых материалов: структура, свойства, наукоемкие технологии и материалы: сб. материалов ХXV Междунар. науч.-практ. форума «SMARTEX-2022», 25 августа 2022 года, 6–7 октября 2022 года. – Иваново: ИВГПУ, 2022.– с. 305-309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</dc:title>
  <dc:creator>Joseska</dc:creator>
  <cp:lastModifiedBy>Joseska</cp:lastModifiedBy>
  <cp:revision>37</cp:revision>
  <dcterms:created xsi:type="dcterms:W3CDTF">2023-06-09T19:25:43Z</dcterms:created>
  <dcterms:modified xsi:type="dcterms:W3CDTF">2023-06-16T14:39:29Z</dcterms:modified>
</cp:coreProperties>
</file>